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297"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297"/>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6" d="100"/>
          <a:sy n="166" d="100"/>
        </p:scale>
        <p:origin x="1734" y="162"/>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xfrm>
            <a:off x="26988" y="498475"/>
            <a:ext cx="6615112" cy="3722688"/>
          </a:xfrm>
          <a:noFill/>
          <a:ln>
            <a:solidFill>
              <a:srgbClr val="000000"/>
            </a:solidFill>
            <a:miter lim="800000"/>
            <a:headEnd/>
            <a:tailEnd/>
          </a:ln>
        </p:spPr>
      </p:sp>
      <p:sp>
        <p:nvSpPr>
          <p:cNvPr id="3" name="Notes Placeholder 2"/>
          <p:cNvSpPr>
            <a:spLocks noGrp="1"/>
          </p:cNvSpPr>
          <p:nvPr>
            <p:ph type="body" idx="1"/>
          </p:nvPr>
        </p:nvSpPr>
        <p:spPr/>
        <p:txBody>
          <a:bodyPr/>
          <a:lstStyle/>
          <a:p>
            <a:pPr fontAlgn="auto">
              <a:spcAft>
                <a:spcPts val="0"/>
              </a:spcAft>
              <a:defRPr/>
            </a:pPr>
            <a:r>
              <a:rPr lang="en-US" dirty="0">
                <a:ea typeface="Calibri"/>
                <a:cs typeface="Calibri"/>
              </a:rPr>
              <a:t>38 Inpatients</a:t>
            </a:r>
            <a:r>
              <a:rPr lang="en-US" baseline="0" dirty="0">
                <a:ea typeface="Calibri"/>
                <a:cs typeface="Calibri"/>
              </a:rPr>
              <a:t> </a:t>
            </a:r>
            <a:r>
              <a:rPr lang="en-US" dirty="0">
                <a:ea typeface="Calibri"/>
                <a:cs typeface="Calibri"/>
              </a:rPr>
              <a:t>who met </a:t>
            </a:r>
            <a:r>
              <a:rPr lang="en-US" i="1" dirty="0">
                <a:ea typeface="Calibri"/>
                <a:cs typeface="Calibri"/>
              </a:rPr>
              <a:t>International Classification of Diseases, Tenth Revision </a:t>
            </a:r>
            <a:r>
              <a:rPr lang="en-US" dirty="0">
                <a:ea typeface="Calibri"/>
                <a:cs typeface="Calibri"/>
              </a:rPr>
              <a:t>(ICD-10) criteria for schizophrenia or schizoaffective disorder were recruited and independently</a:t>
            </a:r>
            <a:r>
              <a:rPr lang="en-US" baseline="0" dirty="0">
                <a:ea typeface="Calibri"/>
                <a:cs typeface="Calibri"/>
              </a:rPr>
              <a:t> </a:t>
            </a:r>
            <a:r>
              <a:rPr lang="en-US" dirty="0">
                <a:ea typeface="Calibri"/>
                <a:cs typeface="Calibri"/>
              </a:rPr>
              <a:t>interviewed just before discharge.</a:t>
            </a:r>
          </a:p>
          <a:p>
            <a:r>
              <a:rPr lang="en-US" dirty="0">
                <a:ea typeface="Calibri"/>
                <a:cs typeface="Calibri"/>
              </a:rPr>
              <a:t>Various rating scales, </a:t>
            </a:r>
            <a:r>
              <a:rPr lang="en-US" baseline="0" dirty="0">
                <a:ea typeface="Calibri"/>
                <a:cs typeface="Calibri"/>
              </a:rPr>
              <a:t>including</a:t>
            </a:r>
            <a:r>
              <a:rPr lang="en-US" dirty="0">
                <a:ea typeface="Calibri"/>
                <a:cs typeface="Calibri"/>
              </a:rPr>
              <a:t> the self-reported 4-Point</a:t>
            </a:r>
            <a:r>
              <a:rPr lang="en-US" baseline="0" dirty="0">
                <a:ea typeface="Calibri"/>
                <a:cs typeface="Calibri"/>
              </a:rPr>
              <a:t> </a:t>
            </a:r>
            <a:r>
              <a:rPr lang="en-US" dirty="0">
                <a:ea typeface="Calibri"/>
                <a:cs typeface="Calibri"/>
              </a:rPr>
              <a:t>ordinal Alliance Scale (4PAS),</a:t>
            </a:r>
            <a:r>
              <a:rPr lang="en-US" baseline="0" dirty="0">
                <a:ea typeface="Calibri"/>
                <a:cs typeface="Calibri"/>
              </a:rPr>
              <a:t> the </a:t>
            </a:r>
            <a:r>
              <a:rPr lang="en-US" b="0" i="0" u="none" strike="noStrike" kern="1200" baseline="0" dirty="0">
                <a:solidFill>
                  <a:schemeClr val="tx1"/>
                </a:solidFill>
              </a:rPr>
              <a:t>Scale to Assess Unawareness of Mental Disorder (SUMD), </a:t>
            </a:r>
            <a:r>
              <a:rPr lang="en-US" baseline="0" dirty="0">
                <a:ea typeface="Calibri"/>
                <a:cs typeface="Calibri"/>
              </a:rPr>
              <a:t>and </a:t>
            </a:r>
            <a:r>
              <a:rPr lang="en-US" dirty="0">
                <a:ea typeface="Calibri"/>
                <a:cs typeface="Calibri"/>
              </a:rPr>
              <a:t>the Medication Adherence Rating Scale (MARS), were used.</a:t>
            </a:r>
          </a:p>
          <a:p>
            <a:r>
              <a:rPr lang="en-US" dirty="0"/>
              <a:t>Insight (</a:t>
            </a:r>
            <a:r>
              <a:rPr lang="en-US" baseline="0" dirty="0"/>
              <a:t>SUMD </a:t>
            </a:r>
            <a:r>
              <a:rPr lang="en-US" baseline="0" dirty="0" err="1"/>
              <a:t>subscore</a:t>
            </a:r>
            <a:r>
              <a:rPr lang="en-US" baseline="0" dirty="0"/>
              <a:t>) was significantly correlated with the total MARS score </a:t>
            </a:r>
            <a:r>
              <a:rPr lang="en-US" dirty="0">
                <a:ea typeface="Calibri"/>
                <a:cs typeface="Calibri"/>
              </a:rPr>
              <a:t>(r=</a:t>
            </a:r>
            <a:r>
              <a:rPr lang="en-US" dirty="0"/>
              <a:t>−</a:t>
            </a:r>
            <a:r>
              <a:rPr lang="en-US" dirty="0">
                <a:ea typeface="Calibri"/>
                <a:cs typeface="Calibri"/>
              </a:rPr>
              <a:t>0.664, </a:t>
            </a:r>
            <a:r>
              <a:rPr lang="en-US" i="1" dirty="0">
                <a:ea typeface="Calibri"/>
                <a:cs typeface="Calibri"/>
              </a:rPr>
              <a:t>P</a:t>
            </a:r>
            <a:r>
              <a:rPr lang="en-US" dirty="0">
                <a:ea typeface="Calibri"/>
                <a:cs typeface="Calibri"/>
              </a:rPr>
              <a:t>&lt;0.0001).</a:t>
            </a:r>
          </a:p>
          <a:p>
            <a:pPr lvl="1"/>
            <a:r>
              <a:rPr lang="en-US" b="0" i="0" u="none" strike="noStrike" kern="1200" baseline="0" dirty="0">
                <a:solidFill>
                  <a:schemeClr val="tx1"/>
                </a:solidFill>
              </a:rPr>
              <a:t>The SUMD is a </a:t>
            </a:r>
            <a:r>
              <a:rPr lang="en-US" dirty="0"/>
              <a:t>9</a:t>
            </a:r>
            <a:r>
              <a:rPr lang="en-US" b="0" i="0" u="none" strike="noStrike" kern="1200" baseline="0" dirty="0">
                <a:solidFill>
                  <a:schemeClr val="tx1"/>
                </a:solidFill>
              </a:rPr>
              <a:t>-item </a:t>
            </a:r>
            <a:r>
              <a:rPr lang="en-US" b="0" i="0" u="none" strike="noStrike" kern="1200" baseline="0" dirty="0" err="1">
                <a:solidFill>
                  <a:schemeClr val="tx1"/>
                </a:solidFill>
              </a:rPr>
              <a:t>semistructured</a:t>
            </a:r>
            <a:r>
              <a:rPr lang="en-US" b="0" i="0" u="none" strike="noStrike" kern="1200" baseline="0" dirty="0">
                <a:solidFill>
                  <a:schemeClr val="tx1"/>
                </a:solidFill>
              </a:rPr>
              <a:t> questionnaire rated on a 5-point scale (1=aware to 5=unaware). This study calculated a </a:t>
            </a:r>
            <a:r>
              <a:rPr lang="en-US" b="0" i="0" u="none" strike="noStrike" kern="1200" baseline="0" dirty="0" err="1">
                <a:solidFill>
                  <a:schemeClr val="tx1"/>
                </a:solidFill>
              </a:rPr>
              <a:t>subscore</a:t>
            </a:r>
            <a:r>
              <a:rPr lang="en-US" b="0" i="0" u="none" strike="noStrike" kern="1200" baseline="0" dirty="0">
                <a:solidFill>
                  <a:schemeClr val="tx1"/>
                </a:solidFill>
              </a:rPr>
              <a:t> of the first </a:t>
            </a:r>
            <a:r>
              <a:rPr lang="en-US" dirty="0"/>
              <a:t>3</a:t>
            </a:r>
            <a:r>
              <a:rPr lang="en-US" b="0" i="0" u="none" strike="noStrike" kern="1200" baseline="0" dirty="0">
                <a:solidFill>
                  <a:schemeClr val="tx1"/>
                </a:solidFill>
              </a:rPr>
              <a:t> items (item 1: awareness of mental disorder; item 2: awareness of the consequences of mental disorder; item 3: awareness of the achieved effects of medication). The authors believed that this would explore the level of general awareness of the disorder, leaving out the other items that measured the awareness of the different symptoms of the illness</a:t>
            </a:r>
          </a:p>
          <a:p>
            <a:pPr lvl="0"/>
            <a:r>
              <a:rPr lang="en-US" dirty="0"/>
              <a:t>Therapeutic alliance </a:t>
            </a:r>
            <a:r>
              <a:rPr lang="en-US" dirty="0">
                <a:ea typeface="Calibri"/>
                <a:cs typeface="Calibri"/>
              </a:rPr>
              <a:t>(4PAS score)</a:t>
            </a:r>
            <a:r>
              <a:rPr lang="en-US" baseline="0" dirty="0">
                <a:ea typeface="Calibri"/>
                <a:cs typeface="Calibri"/>
              </a:rPr>
              <a:t> </a:t>
            </a:r>
            <a:r>
              <a:rPr lang="en-US" dirty="0">
                <a:ea typeface="Calibri"/>
                <a:cs typeface="Calibri"/>
              </a:rPr>
              <a:t>was significantly correlated with the total</a:t>
            </a:r>
            <a:r>
              <a:rPr lang="en-US" baseline="0" dirty="0">
                <a:ea typeface="Calibri"/>
                <a:cs typeface="Calibri"/>
              </a:rPr>
              <a:t> </a:t>
            </a:r>
            <a:r>
              <a:rPr lang="en-US" dirty="0">
                <a:ea typeface="Calibri"/>
                <a:cs typeface="Calibri"/>
              </a:rPr>
              <a:t>MARS score (r=0.663, </a:t>
            </a:r>
            <a:r>
              <a:rPr lang="en-US" i="1" dirty="0">
                <a:ea typeface="Calibri"/>
                <a:cs typeface="Calibri"/>
              </a:rPr>
              <a:t>P</a:t>
            </a:r>
            <a:r>
              <a:rPr lang="en-US" dirty="0">
                <a:ea typeface="Calibri"/>
                <a:cs typeface="Calibri"/>
              </a:rPr>
              <a:t>&lt;0.0001).</a:t>
            </a:r>
          </a:p>
          <a:p>
            <a:pPr lvl="1"/>
            <a:r>
              <a:rPr lang="en-US" dirty="0"/>
              <a:t>The 4PAS </a:t>
            </a:r>
            <a:r>
              <a:rPr lang="en-US" b="0" i="0" u="none" strike="noStrike" kern="1200" baseline="0" dirty="0">
                <a:solidFill>
                  <a:schemeClr val="tx1"/>
                </a:solidFill>
              </a:rPr>
              <a:t>is an 11-item questionnaire scored using a 4-point </a:t>
            </a:r>
            <a:r>
              <a:rPr lang="en-US" b="0" i="0" u="none" strike="noStrike" kern="1200" baseline="0" dirty="0" err="1">
                <a:solidFill>
                  <a:schemeClr val="tx1"/>
                </a:solidFill>
              </a:rPr>
              <a:t>Likert</a:t>
            </a:r>
            <a:r>
              <a:rPr lang="en-US" b="0" i="0" u="none" strike="noStrike" kern="1200" baseline="0" dirty="0">
                <a:solidFill>
                  <a:schemeClr val="tx1"/>
                </a:solidFill>
              </a:rPr>
              <a:t> scale ranging from 1 (ie, “strongly disagree”) to 4 (ie, “strongly agree”). Higher 4PAS score indicates better therapeutic alliance.</a:t>
            </a:r>
            <a:endParaRPr lang="en-US" dirty="0"/>
          </a:p>
          <a:p>
            <a:pPr marL="112343" indent="-112343" defTabSz="898740" eaLnBrk="1" hangingPunct="1">
              <a:spcBef>
                <a:spcPts val="295"/>
              </a:spcBef>
              <a:buFont typeface="Arial" pitchFamily="34" charset="0"/>
              <a:buChar char="•"/>
              <a:defRPr/>
            </a:pPr>
            <a:endParaRPr lang="en-US" dirty="0"/>
          </a:p>
          <a:p>
            <a:pPr defTabSz="898740" eaLnBrk="1" hangingPunct="1">
              <a:spcBef>
                <a:spcPts val="295"/>
              </a:spcBef>
              <a:defRPr/>
            </a:pPr>
            <a:r>
              <a:rPr lang="en-US" sz="900" b="1" dirty="0"/>
              <a:t>Reference</a:t>
            </a:r>
          </a:p>
          <a:p>
            <a:r>
              <a:rPr lang="en-US" sz="900" dirty="0" err="1"/>
              <a:t>Misdrahi</a:t>
            </a:r>
            <a:r>
              <a:rPr lang="en-US" sz="900" dirty="0"/>
              <a:t> D, Petit M, Blanc O, Bayle F, </a:t>
            </a:r>
            <a:r>
              <a:rPr lang="en-US" sz="900" dirty="0" err="1"/>
              <a:t>Llorca</a:t>
            </a:r>
            <a:r>
              <a:rPr lang="en-US" sz="900" dirty="0"/>
              <a:t> PM. The influence of therapeutic alliance and insight on medication adherence in schizophrenia. </a:t>
            </a:r>
            <a:r>
              <a:rPr lang="en-US" sz="900" i="1" dirty="0"/>
              <a:t>Nord J Psychiatry</a:t>
            </a:r>
            <a:r>
              <a:rPr lang="en-US" sz="900" dirty="0"/>
              <a:t>. 2012;66(1):49-54.</a:t>
            </a:r>
            <a:endParaRPr lang="en-US" sz="900" b="1" dirty="0">
              <a:ea typeface="Calibri"/>
              <a:cs typeface="Calibri"/>
            </a:endParaRPr>
          </a:p>
          <a:p>
            <a:endParaRPr lang="en-US" sz="900" b="1" dirty="0">
              <a:ea typeface="Calibri"/>
              <a:cs typeface="Calibri"/>
            </a:endParaRPr>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24B4E0-3BE3-4E93-9EC1-BDF32F4CB532}" type="slidenum">
              <a:rPr lang="en-US">
                <a:solidFill>
                  <a:prstClr val="black"/>
                </a:solidFill>
              </a:rPr>
              <a:pPr/>
              <a:t>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404812" y="166283"/>
            <a:ext cx="6910388" cy="200007"/>
          </a:xfrm>
        </p:spPr>
        <p:txBody>
          <a:bodyPr/>
          <a:lstStyle/>
          <a:p>
            <a:pPr marL="93663" indent="-93663"/>
            <a:r>
              <a:rPr kumimoji="0" lang="en-US" sz="105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lang="da-DK" dirty="0">
              <a:latin typeface="+mn-lt"/>
            </a:endParaRPr>
          </a:p>
          <a:p>
            <a:pPr marL="93663" indent="-93663"/>
            <a:endParaRPr lang="da-DK" dirty="0">
              <a:latin typeface="+mn-lt"/>
            </a:endParaRPr>
          </a:p>
        </p:txBody>
      </p:sp>
      <p:sp>
        <p:nvSpPr>
          <p:cNvPr id="41994" name="Title 1"/>
          <p:cNvSpPr>
            <a:spLocks noGrp="1"/>
          </p:cNvSpPr>
          <p:nvPr>
            <p:ph type="title"/>
          </p:nvPr>
        </p:nvSpPr>
        <p:spPr/>
        <p:txBody>
          <a:bodyPr>
            <a:noAutofit/>
          </a:bodyPr>
          <a:lstStyle/>
          <a:p>
            <a:r>
              <a:rPr lang="en-US" dirty="0"/>
              <a:t>A Strong Therapeutic Alliance and High Patient Insight Was Significantly Correlated With Adherence to Medication</a:t>
            </a:r>
          </a:p>
        </p:txBody>
      </p:sp>
      <p:sp>
        <p:nvSpPr>
          <p:cNvPr id="3" name="Text Placeholder 2">
            <a:extLst>
              <a:ext uri="{FF2B5EF4-FFF2-40B4-BE49-F238E27FC236}">
                <a16:creationId xmlns:a16="http://schemas.microsoft.com/office/drawing/2014/main" id="{BE822B85-B46E-4E71-B8C5-E4C143283B3C}"/>
              </a:ext>
            </a:extLst>
          </p:cNvPr>
          <p:cNvSpPr>
            <a:spLocks noGrp="1"/>
          </p:cNvSpPr>
          <p:nvPr>
            <p:ph type="body" sz="quarter" idx="18"/>
          </p:nvPr>
        </p:nvSpPr>
        <p:spPr/>
        <p:txBody>
          <a:bodyPr/>
          <a:lstStyle/>
          <a:p>
            <a:pPr marL="0" indent="0">
              <a:buNone/>
            </a:pPr>
            <a:r>
              <a:rPr lang="da-DK" dirty="0"/>
              <a:t>*P&lt;0.001.</a:t>
            </a:r>
          </a:p>
          <a:p>
            <a:pPr marL="0" indent="0">
              <a:buNone/>
            </a:pPr>
            <a:r>
              <a:rPr lang="da-DK" dirty="0"/>
              <a:t>†P&lt;0.01.</a:t>
            </a:r>
          </a:p>
          <a:p>
            <a:pPr marL="0" indent="0">
              <a:buNone/>
            </a:pPr>
            <a:r>
              <a:rPr lang="da-DK" dirty="0"/>
              <a:t>4PAS = 4-Point </a:t>
            </a:r>
            <a:r>
              <a:rPr lang="da-DK" dirty="0" err="1"/>
              <a:t>Ordinal</a:t>
            </a:r>
            <a:r>
              <a:rPr lang="da-DK" dirty="0"/>
              <a:t> Alliance </a:t>
            </a:r>
            <a:r>
              <a:rPr lang="da-DK" dirty="0" err="1"/>
              <a:t>Scale</a:t>
            </a:r>
            <a:r>
              <a:rPr lang="da-DK" dirty="0"/>
              <a:t>; SUMD = </a:t>
            </a:r>
            <a:r>
              <a:rPr lang="da-DK" dirty="0" err="1"/>
              <a:t>Scale</a:t>
            </a:r>
            <a:r>
              <a:rPr lang="da-DK" dirty="0"/>
              <a:t> to </a:t>
            </a:r>
            <a:r>
              <a:rPr lang="da-DK" dirty="0" err="1"/>
              <a:t>Assess</a:t>
            </a:r>
            <a:r>
              <a:rPr lang="da-DK" dirty="0"/>
              <a:t> </a:t>
            </a:r>
            <a:r>
              <a:rPr lang="da-DK" dirty="0" err="1"/>
              <a:t>Unawareness</a:t>
            </a:r>
            <a:r>
              <a:rPr lang="da-DK" dirty="0"/>
              <a:t> of Mental </a:t>
            </a:r>
            <a:r>
              <a:rPr lang="da-DK" dirty="0" err="1"/>
              <a:t>Disorder</a:t>
            </a:r>
            <a:r>
              <a:rPr lang="da-DK" dirty="0"/>
              <a:t>.</a:t>
            </a:r>
          </a:p>
          <a:p>
            <a:pPr marL="0" indent="0">
              <a:buNone/>
            </a:pPr>
            <a:r>
              <a:rPr lang="da-DK" dirty="0" err="1"/>
              <a:t>Misdrahi</a:t>
            </a:r>
            <a:r>
              <a:rPr lang="da-DK" dirty="0"/>
              <a:t> D et al. </a:t>
            </a:r>
            <a:r>
              <a:rPr lang="da-DK" i="1" dirty="0"/>
              <a:t>Nord J </a:t>
            </a:r>
            <a:r>
              <a:rPr lang="da-DK" i="1" dirty="0" err="1"/>
              <a:t>Psychiatry</a:t>
            </a:r>
            <a:r>
              <a:rPr lang="da-DK" dirty="0"/>
              <a:t>. 2012;66(1):49-54.</a:t>
            </a:r>
          </a:p>
        </p:txBody>
      </p:sp>
      <p:graphicFrame>
        <p:nvGraphicFramePr>
          <p:cNvPr id="2" name="Table 1"/>
          <p:cNvGraphicFramePr>
            <a:graphicFrameLocks noGrp="1"/>
          </p:cNvGraphicFramePr>
          <p:nvPr>
            <p:extLst>
              <p:ext uri="{D42A27DB-BD31-4B8C-83A1-F6EECF244321}">
                <p14:modId xmlns:p14="http://schemas.microsoft.com/office/powerpoint/2010/main" val="537212058"/>
              </p:ext>
            </p:extLst>
          </p:nvPr>
        </p:nvGraphicFramePr>
        <p:xfrm>
          <a:off x="557214" y="1244939"/>
          <a:ext cx="8118477" cy="1895040"/>
        </p:xfrm>
        <a:graphic>
          <a:graphicData uri="http://schemas.openxmlformats.org/drawingml/2006/table">
            <a:tbl>
              <a:tblPr firstRow="1" bandRow="1">
                <a:tableStyleId>{00A15C55-8517-42AA-B614-E9B94910E393}</a:tableStyleId>
              </a:tblPr>
              <a:tblGrid>
                <a:gridCol w="1987241">
                  <a:extLst>
                    <a:ext uri="{9D8B030D-6E8A-4147-A177-3AD203B41FA5}">
                      <a16:colId xmlns:a16="http://schemas.microsoft.com/office/drawing/2014/main" val="20000"/>
                    </a:ext>
                  </a:extLst>
                </a:gridCol>
                <a:gridCol w="1532809">
                  <a:extLst>
                    <a:ext uri="{9D8B030D-6E8A-4147-A177-3AD203B41FA5}">
                      <a16:colId xmlns:a16="http://schemas.microsoft.com/office/drawing/2014/main" val="20001"/>
                    </a:ext>
                  </a:extLst>
                </a:gridCol>
                <a:gridCol w="1532809">
                  <a:extLst>
                    <a:ext uri="{9D8B030D-6E8A-4147-A177-3AD203B41FA5}">
                      <a16:colId xmlns:a16="http://schemas.microsoft.com/office/drawing/2014/main" val="20002"/>
                    </a:ext>
                  </a:extLst>
                </a:gridCol>
                <a:gridCol w="1532809">
                  <a:extLst>
                    <a:ext uri="{9D8B030D-6E8A-4147-A177-3AD203B41FA5}">
                      <a16:colId xmlns:a16="http://schemas.microsoft.com/office/drawing/2014/main" val="20003"/>
                    </a:ext>
                  </a:extLst>
                </a:gridCol>
                <a:gridCol w="1532809">
                  <a:extLst>
                    <a:ext uri="{9D8B030D-6E8A-4147-A177-3AD203B41FA5}">
                      <a16:colId xmlns:a16="http://schemas.microsoft.com/office/drawing/2014/main" val="20004"/>
                    </a:ext>
                  </a:extLst>
                </a:gridCol>
              </a:tblGrid>
              <a:tr h="0">
                <a:tc>
                  <a:txBody>
                    <a:bodyPr/>
                    <a:lstStyle/>
                    <a:p>
                      <a:endParaRPr lang="en-US" sz="1200" dirty="0"/>
                    </a:p>
                  </a:txBody>
                  <a:tcPr marT="54000" marB="54000"/>
                </a:tc>
                <a:tc gridSpan="4">
                  <a:txBody>
                    <a:bodyPr/>
                    <a:lstStyle/>
                    <a:p>
                      <a:pPr algn="ctr"/>
                      <a:r>
                        <a:rPr lang="en-US" sz="1200" dirty="0"/>
                        <a:t>Medication</a:t>
                      </a:r>
                      <a:r>
                        <a:rPr lang="en-US" sz="1200" baseline="0" dirty="0"/>
                        <a:t> Adherence Rating Scale (MARS)</a:t>
                      </a:r>
                      <a:endParaRPr lang="en-US" sz="1200" dirty="0"/>
                    </a:p>
                  </a:txBody>
                  <a:tcPr marT="54000" marB="54000"/>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275458">
                <a:tc>
                  <a:txBody>
                    <a:bodyPr/>
                    <a:lstStyle/>
                    <a:p>
                      <a:pPr algn="ctr"/>
                      <a:endParaRPr lang="en-US" sz="1200" b="1" dirty="0"/>
                    </a:p>
                  </a:txBody>
                  <a:tcPr marT="54000" marB="54000"/>
                </a:tc>
                <a:tc>
                  <a:txBody>
                    <a:bodyPr/>
                    <a:lstStyle/>
                    <a:p>
                      <a:pPr algn="ctr"/>
                      <a:r>
                        <a:rPr lang="en-US" sz="1200" dirty="0"/>
                        <a:t>Total Score</a:t>
                      </a:r>
                      <a:endParaRPr lang="en-US" sz="1200" b="1" dirty="0"/>
                    </a:p>
                  </a:txBody>
                  <a:tcPr marT="54000" marB="54000" anchor="b"/>
                </a:tc>
                <a:tc>
                  <a:txBody>
                    <a:bodyPr/>
                    <a:lstStyle/>
                    <a:p>
                      <a:pPr algn="ctr"/>
                      <a:r>
                        <a:rPr lang="en-US" sz="1200" dirty="0"/>
                        <a:t>Medication Adherence Behavior</a:t>
                      </a:r>
                      <a:endParaRPr lang="en-US" sz="1200" b="1" dirty="0"/>
                    </a:p>
                  </a:txBody>
                  <a:tcPr marT="54000" marB="54000" anchor="b"/>
                </a:tc>
                <a:tc>
                  <a:txBody>
                    <a:bodyPr/>
                    <a:lstStyle/>
                    <a:p>
                      <a:pPr algn="ctr"/>
                      <a:r>
                        <a:rPr lang="en-US" sz="1200" dirty="0"/>
                        <a:t>Attitude Toward Taking Medication</a:t>
                      </a:r>
                      <a:endParaRPr lang="en-US" sz="1200" b="1" dirty="0"/>
                    </a:p>
                  </a:txBody>
                  <a:tcPr marT="54000" marB="54000" anchor="b"/>
                </a:tc>
                <a:tc>
                  <a:txBody>
                    <a:bodyPr/>
                    <a:lstStyle/>
                    <a:p>
                      <a:pPr algn="ctr"/>
                      <a:r>
                        <a:rPr lang="en-US" sz="1200" dirty="0"/>
                        <a:t>Negative Side Effects</a:t>
                      </a:r>
                      <a:endParaRPr lang="en-US" sz="1200" b="1" dirty="0"/>
                    </a:p>
                  </a:txBody>
                  <a:tcPr marT="54000" marB="54000" anchor="b"/>
                </a:tc>
                <a:extLst>
                  <a:ext uri="{0D108BD9-81ED-4DB2-BD59-A6C34878D82A}">
                    <a16:rowId xmlns:a16="http://schemas.microsoft.com/office/drawing/2014/main" val="10001"/>
                  </a:ext>
                </a:extLst>
              </a:tr>
              <a:tr h="1723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SUMD</a:t>
                      </a:r>
                      <a:r>
                        <a:rPr lang="en-US" sz="1200" baseline="0" dirty="0"/>
                        <a:t> </a:t>
                      </a:r>
                      <a:r>
                        <a:rPr lang="en-US" sz="1200" baseline="0" dirty="0" err="1"/>
                        <a:t>subscore</a:t>
                      </a:r>
                      <a:r>
                        <a:rPr lang="en-US" sz="1200" baseline="0" dirty="0"/>
                        <a:t> </a:t>
                      </a:r>
                      <a:br>
                        <a:rPr lang="en-US" sz="1200" baseline="0" dirty="0"/>
                      </a:br>
                      <a:r>
                        <a:rPr lang="en-US" sz="1200" baseline="0" dirty="0"/>
                        <a:t>(patient insight)</a:t>
                      </a:r>
                      <a:endParaRPr lang="en-US" sz="1200" b="1" dirty="0"/>
                    </a:p>
                  </a:txBody>
                  <a:tcPr marT="54000" marB="54000" anchor="ctr"/>
                </a:tc>
                <a:tc>
                  <a:txBody>
                    <a:bodyPr/>
                    <a:lstStyle/>
                    <a:p>
                      <a:pPr algn="ctr"/>
                      <a:r>
                        <a:rPr lang="en-US" sz="1200" dirty="0"/>
                        <a:t>−0.54*</a:t>
                      </a:r>
                    </a:p>
                  </a:txBody>
                  <a:tcPr marT="54000" marB="54000" anchor="ctr"/>
                </a:tc>
                <a:tc>
                  <a:txBody>
                    <a:bodyPr/>
                    <a:lstStyle/>
                    <a:p>
                      <a:pPr algn="ctr"/>
                      <a:r>
                        <a:rPr lang="en-US" sz="1200" dirty="0"/>
                        <a:t>−0.46</a:t>
                      </a:r>
                      <a:r>
                        <a:rPr lang="en-US" sz="1200" baseline="30000" dirty="0"/>
                        <a:t>†</a:t>
                      </a:r>
                    </a:p>
                  </a:txBody>
                  <a:tcPr marT="54000" marB="54000" anchor="ctr"/>
                </a:tc>
                <a:tc>
                  <a:txBody>
                    <a:bodyPr/>
                    <a:lstStyle/>
                    <a:p>
                      <a:pPr algn="ctr"/>
                      <a:r>
                        <a:rPr lang="en-US" sz="1200" dirty="0"/>
                        <a:t>−0.45</a:t>
                      </a:r>
                      <a:r>
                        <a:rPr lang="en-US" sz="1200" baseline="30000" dirty="0"/>
                        <a:t>†</a:t>
                      </a:r>
                      <a:endParaRPr lang="en-US" sz="1200" dirty="0"/>
                    </a:p>
                  </a:txBody>
                  <a:tcPr marT="54000" marB="54000" anchor="ctr"/>
                </a:tc>
                <a:tc>
                  <a:txBody>
                    <a:bodyPr/>
                    <a:lstStyle/>
                    <a:p>
                      <a:pPr algn="ctr"/>
                      <a:r>
                        <a:rPr lang="en-US" sz="1200" dirty="0"/>
                        <a:t>−0.19</a:t>
                      </a:r>
                    </a:p>
                  </a:txBody>
                  <a:tcPr marT="54000" marB="54000" anchor="ctr"/>
                </a:tc>
                <a:extLst>
                  <a:ext uri="{0D108BD9-81ED-4DB2-BD59-A6C34878D82A}">
                    <a16:rowId xmlns:a16="http://schemas.microsoft.com/office/drawing/2014/main" val="10002"/>
                  </a:ext>
                </a:extLst>
              </a:tr>
              <a:tr h="172373">
                <a:tc>
                  <a:txBody>
                    <a:bodyPr/>
                    <a:lstStyle/>
                    <a:p>
                      <a:pPr algn="l"/>
                      <a:r>
                        <a:rPr lang="en-US" sz="1200" dirty="0"/>
                        <a:t>4PAS </a:t>
                      </a:r>
                      <a:br>
                        <a:rPr lang="en-US" sz="1200" dirty="0"/>
                      </a:br>
                      <a:r>
                        <a:rPr lang="en-US" sz="1200" dirty="0"/>
                        <a:t>(therapeutic</a:t>
                      </a:r>
                      <a:r>
                        <a:rPr lang="en-US" sz="1200" baseline="0" dirty="0"/>
                        <a:t> alliance)</a:t>
                      </a:r>
                      <a:endParaRPr lang="en-US" sz="1200" b="1" dirty="0"/>
                    </a:p>
                  </a:txBody>
                  <a:tcPr marT="54000" marB="54000" anchor="ctr"/>
                </a:tc>
                <a:tc>
                  <a:txBody>
                    <a:bodyPr/>
                    <a:lstStyle/>
                    <a:p>
                      <a:pPr algn="ctr"/>
                      <a:r>
                        <a:rPr lang="en-US" sz="1200" dirty="0"/>
                        <a:t>0.66*</a:t>
                      </a:r>
                    </a:p>
                  </a:txBody>
                  <a:tcPr marT="54000" marB="54000" anchor="ctr"/>
                </a:tc>
                <a:tc>
                  <a:txBody>
                    <a:bodyPr/>
                    <a:lstStyle/>
                    <a:p>
                      <a:pPr algn="ctr"/>
                      <a:r>
                        <a:rPr lang="en-US" sz="1200" dirty="0"/>
                        <a:t>0.45</a:t>
                      </a:r>
                      <a:r>
                        <a:rPr lang="en-US" sz="1200" baseline="30000" dirty="0"/>
                        <a:t>†</a:t>
                      </a:r>
                      <a:endParaRPr lang="en-US" sz="1200" dirty="0"/>
                    </a:p>
                  </a:txBody>
                  <a:tcPr marT="54000" marB="54000" anchor="ctr"/>
                </a:tc>
                <a:tc>
                  <a:txBody>
                    <a:bodyPr/>
                    <a:lstStyle/>
                    <a:p>
                      <a:pPr algn="ctr"/>
                      <a:r>
                        <a:rPr lang="en-US" sz="1200" dirty="0"/>
                        <a:t>0.52</a:t>
                      </a:r>
                      <a:r>
                        <a:rPr lang="en-US" sz="1200" baseline="0" dirty="0"/>
                        <a:t>*</a:t>
                      </a:r>
                    </a:p>
                  </a:txBody>
                  <a:tcPr marT="54000" marB="54000" anchor="ctr"/>
                </a:tc>
                <a:tc>
                  <a:txBody>
                    <a:bodyPr/>
                    <a:lstStyle/>
                    <a:p>
                      <a:pPr algn="ctr"/>
                      <a:r>
                        <a:rPr lang="en-US" sz="1200" dirty="0"/>
                        <a:t>0.48</a:t>
                      </a:r>
                      <a:r>
                        <a:rPr lang="en-US" sz="1200" baseline="30000" dirty="0"/>
                        <a:t>†</a:t>
                      </a:r>
                      <a:endParaRPr lang="en-US" sz="1200" dirty="0"/>
                    </a:p>
                  </a:txBody>
                  <a:tcPr marT="54000" marB="54000" anchor="ctr"/>
                </a:tc>
                <a:extLst>
                  <a:ext uri="{0D108BD9-81ED-4DB2-BD59-A6C34878D82A}">
                    <a16:rowId xmlns:a16="http://schemas.microsoft.com/office/drawing/2014/main" val="10003"/>
                  </a:ext>
                </a:extLst>
              </a:tr>
            </a:tbl>
          </a:graphicData>
        </a:graphic>
      </p:graphicFrame>
      <p:sp>
        <p:nvSpPr>
          <p:cNvPr id="21" name="Rounded Rectangle 18"/>
          <p:cNvSpPr/>
          <p:nvPr/>
        </p:nvSpPr>
        <p:spPr>
          <a:xfrm>
            <a:off x="557214" y="3633778"/>
            <a:ext cx="8118475" cy="576000"/>
          </a:xfrm>
          <a:prstGeom prst="roundRect">
            <a:avLst/>
          </a:prstGeom>
          <a:solidFill>
            <a:srgbClr val="D9D1CC"/>
          </a:solidFill>
          <a:ln w="28575" algn="ctr">
            <a:noFill/>
            <a:round/>
            <a:headEnd/>
            <a:tailEnd/>
          </a:ln>
          <a:effectLst/>
        </p:spPr>
        <p:txBody>
          <a:bodyPr lIns="108000" tIns="72000" rIns="108000" bIns="108000" anchor="ctr">
            <a:noAutofit/>
          </a:bodyPr>
          <a:lstStyle/>
          <a:p>
            <a:pPr algn="ctr"/>
            <a:r>
              <a:rPr kumimoji="1" lang="da-DK" sz="1400" b="1" dirty="0">
                <a:latin typeface="Calibri"/>
                <a:ea typeface="ＭＳ Ｐゴシック"/>
                <a:cs typeface="ＭＳ Ｐゴシック"/>
              </a:rPr>
              <a:t>Patient </a:t>
            </a:r>
            <a:r>
              <a:rPr kumimoji="1" lang="da-DK" sz="1400" b="1" dirty="0" err="1">
                <a:latin typeface="Calibri"/>
                <a:ea typeface="ＭＳ Ｐゴシック"/>
                <a:cs typeface="ＭＳ Ｐゴシック"/>
              </a:rPr>
              <a:t>insight</a:t>
            </a:r>
            <a:r>
              <a:rPr kumimoji="1" lang="da-DK" sz="1400" b="1" dirty="0">
                <a:latin typeface="Calibri"/>
                <a:ea typeface="ＭＳ Ｐゴシック"/>
                <a:cs typeface="ＭＳ Ｐゴシック"/>
              </a:rPr>
              <a:t> and </a:t>
            </a:r>
            <a:r>
              <a:rPr kumimoji="1" lang="da-DK" sz="1400" b="1" dirty="0" err="1">
                <a:latin typeface="Calibri"/>
                <a:ea typeface="ＭＳ Ｐゴシック"/>
                <a:cs typeface="ＭＳ Ｐゴシック"/>
              </a:rPr>
              <a:t>therapeutic</a:t>
            </a:r>
            <a:r>
              <a:rPr kumimoji="1" lang="da-DK" sz="1400" b="1" dirty="0">
                <a:latin typeface="Calibri"/>
                <a:ea typeface="ＭＳ Ｐゴシック"/>
                <a:cs typeface="ＭＳ Ｐゴシック"/>
              </a:rPr>
              <a:t> alliance </a:t>
            </a:r>
            <a:r>
              <a:rPr kumimoji="1" lang="da-DK" sz="1400" b="1" dirty="0" err="1">
                <a:latin typeface="Calibri"/>
                <a:ea typeface="ＭＳ Ｐゴシック"/>
                <a:cs typeface="ＭＳ Ｐゴシック"/>
              </a:rPr>
              <a:t>were</a:t>
            </a:r>
            <a:r>
              <a:rPr kumimoji="1" lang="da-DK" sz="1400" b="1" dirty="0">
                <a:latin typeface="Calibri"/>
                <a:ea typeface="ＭＳ Ｐゴシック"/>
                <a:cs typeface="ＭＳ Ｐゴシック"/>
              </a:rPr>
              <a:t> </a:t>
            </a:r>
            <a:r>
              <a:rPr kumimoji="1" lang="da-DK" sz="1400" b="1" dirty="0" err="1">
                <a:latin typeface="Calibri"/>
                <a:ea typeface="ＭＳ Ｐゴシック"/>
                <a:cs typeface="ＭＳ Ｐゴシック"/>
              </a:rPr>
              <a:t>significantly</a:t>
            </a:r>
            <a:r>
              <a:rPr kumimoji="1" lang="da-DK" sz="1400" b="1" dirty="0">
                <a:latin typeface="Calibri"/>
                <a:ea typeface="ＭＳ Ｐゴシック"/>
                <a:cs typeface="ＭＳ Ｐゴシック"/>
              </a:rPr>
              <a:t> </a:t>
            </a:r>
            <a:r>
              <a:rPr kumimoji="1" lang="da-DK" sz="1400" b="1" dirty="0" err="1">
                <a:latin typeface="Calibri"/>
                <a:ea typeface="ＭＳ Ｐゴシック"/>
                <a:cs typeface="ＭＳ Ｐゴシック"/>
              </a:rPr>
              <a:t>correlated</a:t>
            </a:r>
            <a:r>
              <a:rPr kumimoji="1" lang="da-DK" sz="1400" b="1" dirty="0">
                <a:latin typeface="Calibri"/>
                <a:ea typeface="ＭＳ Ｐゴシック"/>
                <a:cs typeface="ＭＳ Ｐゴシック"/>
              </a:rPr>
              <a:t> </a:t>
            </a:r>
          </a:p>
          <a:p>
            <a:pPr algn="ctr"/>
            <a:r>
              <a:rPr kumimoji="1" lang="da-DK" sz="1400" b="1" dirty="0">
                <a:latin typeface="Calibri"/>
                <a:ea typeface="ＭＳ Ｐゴシック"/>
                <a:cs typeface="ＭＳ Ｐゴシック"/>
              </a:rPr>
              <a:t>with </a:t>
            </a:r>
            <a:r>
              <a:rPr kumimoji="1" lang="da-DK" sz="1400" b="1" dirty="0" err="1">
                <a:latin typeface="Calibri"/>
                <a:ea typeface="ＭＳ Ｐゴシック"/>
                <a:cs typeface="ＭＳ Ｐゴシック"/>
              </a:rPr>
              <a:t>medication</a:t>
            </a:r>
            <a:r>
              <a:rPr kumimoji="1" lang="da-DK" sz="1400" b="1" dirty="0">
                <a:latin typeface="Calibri"/>
                <a:ea typeface="ＭＳ Ｐゴシック"/>
                <a:cs typeface="ＭＳ Ｐゴシック"/>
              </a:rPr>
              <a:t> </a:t>
            </a:r>
            <a:r>
              <a:rPr kumimoji="1" lang="da-DK" sz="1400" b="1" dirty="0" err="1">
                <a:latin typeface="Calibri"/>
                <a:ea typeface="ＭＳ Ｐゴシック"/>
                <a:cs typeface="ＭＳ Ｐゴシック"/>
              </a:rPr>
              <a:t>adherence</a:t>
            </a:r>
            <a:r>
              <a:rPr kumimoji="1" lang="da-DK" sz="1400" b="1" dirty="0">
                <a:latin typeface="Calibri"/>
                <a:ea typeface="ＭＳ Ｐゴシック"/>
                <a:cs typeface="ＭＳ Ｐゴシック"/>
              </a:rPr>
              <a:t> (P &lt; 0.0001)</a:t>
            </a:r>
          </a:p>
        </p:txBody>
      </p:sp>
    </p:spTree>
    <p:extLst>
      <p:ext uri="{BB962C8B-B14F-4D97-AF65-F5344CB8AC3E}">
        <p14:creationId xmlns:p14="http://schemas.microsoft.com/office/powerpoint/2010/main" val="364572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406</Words>
  <Application>Microsoft Office PowerPoint</Application>
  <PresentationFormat>On-screen Show (16:9)</PresentationFormat>
  <Paragraphs>33</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A Strong Therapeutic Alliance and High Patient Insight Was Significantly Correlated With Adherence to Medication</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